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86"/>
    <p:restoredTop sz="95897"/>
  </p:normalViewPr>
  <p:slideViewPr>
    <p:cSldViewPr snapToGrid="0" snapToObjects="1">
      <p:cViewPr varScale="1">
        <p:scale>
          <a:sx n="106" d="100"/>
          <a:sy n="106" d="100"/>
        </p:scale>
        <p:origin x="18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B78A9-F1A1-5D40-86C6-BF963B6378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283BB7-0167-7047-A414-9E6089158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56C1D-6BE2-7B4A-999E-FDA6B7534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55FD2-4BBA-F746-97A8-24211DB6C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9F5AD-A4D6-AD4A-AD31-275D7B809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26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D319D-3208-7A4C-B47E-B94D52E38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BC3668-64CB-6042-8D22-525E6919B1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A3B6F-D8A2-C844-BAC3-128A55FAD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1FD71-2FFB-0643-986B-6D42AF4A6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323F15-B81A-A14C-97AA-D87687560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022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A33368-60C1-F147-822F-B81017B16E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5C66EC-B9E9-BF4E-AB0D-8C9C7DF20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AB38F1-FBDB-0047-A6D0-10CFF6D40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29189-63DA-F449-BD78-C77C82A71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84772-6A4A-2144-A9D6-C77972750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14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C5EED-4488-B947-99F2-817B8AB7E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011B7-30B0-1443-B6AF-ED63D88C7F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28BD0-521F-AB40-84F2-F4D51BEFF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2B152-A7B7-BA4A-99F8-0B28378A7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26D0E-EFCA-7B44-A086-49D599C66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936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D8D3-64D1-0049-BD52-41EBD1D93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C71A7-2056-D64E-9256-20E8F32A37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5AE55-CAB2-B744-96FA-F5985A12E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58995-6B48-F94B-9911-507C06FAA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7C6D1-3255-B745-92FC-126CE2DD0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11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174D4-EC22-2E4D-B8B4-B9493031F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62DB3-B7AE-EC45-B670-746CCF54F7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B61E6-1655-DF4F-8EA5-7D10E0B46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1B06DC-F14A-0740-A0D6-FE7AD54C4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196C02-70EB-DE47-81ED-4159E8E28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4E91CC-3E18-624D-9DFF-027C47D9A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355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D3778-A0BF-2443-A801-BD9B9262B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337A21-81FD-8C40-AB0A-190996AEB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FD755-814E-6946-A528-EA1815AC1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7EEC8F-14F0-8C4B-AC04-B41F2FCDDD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2A8956-5FCD-B74B-92DE-9630A86A8E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792557-80D9-4540-AA83-5B6527CF1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F2578-E3C7-534F-A824-04ED16F93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C81395-F01D-3D4E-A944-5B1B8308D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56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06A8E-DCA9-B641-80C5-D66432144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51AF2C-66E4-B243-9E8A-F71764A9C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5AE33E-00BD-764C-89CE-9DB7C455B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3CE6ED-050A-1843-878C-3F94CCF2B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737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CB79B5-7026-B84A-8367-005CE386F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9B0752-5046-B540-A9D6-8F8451327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86648-F94A-D849-AE16-7EEB546F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892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01618-845A-8748-AEF2-EF134EEC0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BA766B-A256-6D43-98F2-DAFDCEEBB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3A80-BA7A-E140-9F32-D0E32F375A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07014-04D0-FC42-83D7-8B29AF385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7CA07-8F96-0141-A79E-32019819F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9E1D4-9448-F744-AD80-4692EBCB5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757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8C2C6-18AC-A44E-B7CA-5890B4917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3DCDF5-4AD3-C741-B06C-F59537771E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14B799-0FCB-0144-8E93-B82AED41F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0B4CB-97BE-CF4D-A530-4FBA2160D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7F94B1-A648-FA4A-BE41-67C4973BB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680C4-55D0-4D43-85B8-1458DC08F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946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D6D6A1-58FC-3447-B557-8AD260E60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98A63-81D9-814F-BC92-F7E4DA3B7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84F05-C4CA-A04E-9485-47EA385D1D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42323-4927-0F49-BBC1-8411A4F4C2E2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FF57C-AC16-A94E-89AA-8AD12A2084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4ED02-F1FC-3545-9A25-CE1B482FA5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2ECCE-D5F6-2346-9FE8-40A08DA65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513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D0A5-AE0E-F947-8FEF-4A05560670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Big Mountain Resort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8675BB-726E-7446-A569-1B1280FE23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Strategies to Increase Revenue</a:t>
            </a:r>
          </a:p>
        </p:txBody>
      </p:sp>
    </p:spTree>
    <p:extLst>
      <p:ext uri="{BB962C8B-B14F-4D97-AF65-F5344CB8AC3E}">
        <p14:creationId xmlns:p14="http://schemas.microsoft.com/office/powerpoint/2010/main" val="154954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F68CA-86BA-3A45-8DD1-D141460BF21E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6242D-4EC9-E249-9C9C-9AF2F138C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Big Mountain Resort is concerned that they are not capitalizing on their facilities and properly pricing their tickets</a:t>
            </a:r>
          </a:p>
          <a:p>
            <a:r>
              <a:rPr lang="en-AU" dirty="0"/>
              <a:t>Big Mountain wants to use data to</a:t>
            </a:r>
          </a:p>
          <a:p>
            <a:pPr lvl="1"/>
            <a:r>
              <a:rPr lang="en-AU" sz="2800" dirty="0"/>
              <a:t>Cut costs without undermining the value of their tickets, or</a:t>
            </a:r>
          </a:p>
          <a:p>
            <a:pPr lvl="1"/>
            <a:r>
              <a:rPr lang="en-AU" sz="2800" dirty="0"/>
              <a:t>Make changes that will support a higher ticket price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956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DB8E-35F4-B349-BDEE-B2548334DAAE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/>
              <a:t>The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03EF0-DA73-3049-BFFA-FDBB05A30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Increase revenue or cut costs for Big Mountain Resort by at least $1.6 million beginning next season by…</a:t>
            </a:r>
          </a:p>
          <a:p>
            <a:pPr lvl="1"/>
            <a:r>
              <a:rPr lang="en-AU" sz="2800" dirty="0"/>
              <a:t>Identifying factors that drive ticket prices</a:t>
            </a:r>
          </a:p>
          <a:p>
            <a:pPr lvl="1"/>
            <a:r>
              <a:rPr lang="en-AU" sz="2800" dirty="0"/>
              <a:t>Using these factors to increase Big Mountain’s ticket prices or reduce its operating costs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680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14F15-4DD7-1245-B5A0-A91647289A90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/>
              <a:t>Recommendation and Key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D3678-3F8F-F64A-8E21-12242792C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ticket prices by at least $2.50</a:t>
            </a:r>
          </a:p>
          <a:p>
            <a:r>
              <a:rPr lang="en-US" dirty="0"/>
              <a:t>Consider the following options: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Closing at least one of the least-used runs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Adding a new run with a lower end point, thereby increasing vertical drop</a:t>
            </a:r>
          </a:p>
          <a:p>
            <a:pPr lvl="2"/>
            <a:r>
              <a:rPr lang="en-US" sz="2400" dirty="0"/>
              <a:t>The addition of another chair lift would be necessary to serve this run</a:t>
            </a:r>
          </a:p>
        </p:txBody>
      </p:sp>
    </p:spTree>
    <p:extLst>
      <p:ext uri="{BB962C8B-B14F-4D97-AF65-F5344CB8AC3E}">
        <p14:creationId xmlns:p14="http://schemas.microsoft.com/office/powerpoint/2010/main" val="1512304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05B08-295C-774C-8F61-F1862FA08B12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3DF09-9158-9643-89F0-4B8F03D4F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4158" cy="4351338"/>
          </a:xfrm>
        </p:spPr>
        <p:txBody>
          <a:bodyPr/>
          <a:lstStyle/>
          <a:p>
            <a:r>
              <a:rPr lang="en-US" dirty="0"/>
              <a:t>Preliminary identification of the variables with the strongest correlation with ticket price</a:t>
            </a:r>
          </a:p>
          <a:p>
            <a:r>
              <a:rPr lang="en-US" dirty="0"/>
              <a:t>Highly correlated variables include: </a:t>
            </a:r>
            <a:r>
              <a:rPr lang="en-US" dirty="0" err="1"/>
              <a:t>fastQuads</a:t>
            </a:r>
            <a:r>
              <a:rPr lang="en-US" dirty="0"/>
              <a:t>, Runs, Snow </a:t>
            </a:r>
            <a:r>
              <a:rPr lang="en-US" dirty="0" err="1"/>
              <a:t>Making_ac</a:t>
            </a:r>
            <a:r>
              <a:rPr lang="en-US" dirty="0"/>
              <a:t>, </a:t>
            </a:r>
            <a:r>
              <a:rPr lang="en-US" dirty="0" err="1"/>
              <a:t>resort_night_skiing_state_ratio</a:t>
            </a:r>
            <a:r>
              <a:rPr lang="en-US" dirty="0"/>
              <a:t>, </a:t>
            </a:r>
            <a:r>
              <a:rPr lang="en-US" dirty="0" err="1"/>
              <a:t>total_chairs</a:t>
            </a:r>
            <a:r>
              <a:rPr lang="en-US" dirty="0"/>
              <a:t>, and </a:t>
            </a:r>
            <a:r>
              <a:rPr lang="en-US" dirty="0" err="1"/>
              <a:t>vetical_drop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AE23AC-AC53-1F48-AEAB-6753DED18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1568" y="1530182"/>
            <a:ext cx="5844674" cy="52744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9FD2AC-6270-FB4A-A22A-81116A6E5988}"/>
              </a:ext>
            </a:extLst>
          </p:cNvPr>
          <p:cNvSpPr txBox="1"/>
          <p:nvPr/>
        </p:nvSpPr>
        <p:spPr>
          <a:xfrm>
            <a:off x="7628022" y="1204159"/>
            <a:ext cx="318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Feature Correlation Heat Map</a:t>
            </a:r>
          </a:p>
        </p:txBody>
      </p:sp>
    </p:spTree>
    <p:extLst>
      <p:ext uri="{BB962C8B-B14F-4D97-AF65-F5344CB8AC3E}">
        <p14:creationId xmlns:p14="http://schemas.microsoft.com/office/powerpoint/2010/main" val="3315976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7C571-2D5F-5A42-B65D-D67DF75A7A8A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/>
              <a:t>Modeling Results and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C6A60-74E8-6B41-9BBE-AC85698EA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Random forest model selected as best model for ticket prices</a:t>
            </a:r>
          </a:p>
          <a:p>
            <a:r>
              <a:rPr lang="en-US" dirty="0"/>
              <a:t>Most important features: </a:t>
            </a:r>
            <a:r>
              <a:rPr lang="en-US" dirty="0" err="1"/>
              <a:t>fastQuads</a:t>
            </a:r>
            <a:r>
              <a:rPr lang="en-US" dirty="0"/>
              <a:t>, Runs, Snow </a:t>
            </a:r>
            <a:r>
              <a:rPr lang="en-US" dirty="0" err="1"/>
              <a:t>Making_ac</a:t>
            </a:r>
            <a:r>
              <a:rPr lang="en-US" dirty="0"/>
              <a:t>, </a:t>
            </a:r>
            <a:r>
              <a:rPr lang="en-US" dirty="0" err="1"/>
              <a:t>vertical_drop</a:t>
            </a:r>
            <a:endParaRPr lang="en-US" dirty="0"/>
          </a:p>
          <a:p>
            <a:pPr lvl="1"/>
            <a:r>
              <a:rPr lang="en-US" dirty="0"/>
              <a:t>These variables match the variables identified in preliminary analysis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E9D917-B249-E34B-AC59-D8568656D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513" y="1690688"/>
            <a:ext cx="6101327" cy="490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0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D84D5-7FB7-4E40-A5CA-11BDE58F2E2A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/>
              <a:t>Modeling Closing Runs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18F94-7E1F-414F-AC1B-F505FE678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76800" cy="4351338"/>
          </a:xfrm>
        </p:spPr>
        <p:txBody>
          <a:bodyPr/>
          <a:lstStyle/>
          <a:p>
            <a:r>
              <a:rPr lang="en-US" dirty="0"/>
              <a:t>Modeled the impact of closing the least-used runs on ticket prices</a:t>
            </a:r>
          </a:p>
          <a:p>
            <a:r>
              <a:rPr lang="en-US" dirty="0"/>
              <a:t>Closing one run has no impact on ticket price</a:t>
            </a:r>
          </a:p>
          <a:p>
            <a:r>
              <a:rPr lang="en-US" dirty="0"/>
              <a:t>Closing 3, 4, and 5 runs has the same impact</a:t>
            </a:r>
          </a:p>
          <a:p>
            <a:pPr lvl="1"/>
            <a:r>
              <a:rPr lang="en-US" dirty="0"/>
              <a:t>If Big Mountain decides to close 3 runs, they should close 5 runs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7DD583-0C4F-2248-8B92-011F49AF0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347" y="2141621"/>
            <a:ext cx="6278722" cy="334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454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84760-0702-4047-8764-5D55C34A9672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/>
              <a:t>Modeling Adding Another Run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12225-F1F1-464C-9A82-0E3F9134F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6672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Modeled the impact of adding an additional run and installing a chair lift</a:t>
            </a:r>
          </a:p>
          <a:p>
            <a:pPr lvl="1"/>
            <a:r>
              <a:rPr lang="en-US" dirty="0"/>
              <a:t>This run would increase vertical drop by 150 feet</a:t>
            </a:r>
          </a:p>
          <a:p>
            <a:r>
              <a:rPr lang="en-US" dirty="0"/>
              <a:t>These additions would support a ticket price increase of $1.99</a:t>
            </a:r>
          </a:p>
          <a:p>
            <a:pPr lvl="1"/>
            <a:r>
              <a:rPr lang="en-US" dirty="0"/>
              <a:t>Yields an additional $3,474,638, which covers the $1,540,000  increase in chair lift operating costs</a:t>
            </a:r>
          </a:p>
          <a:p>
            <a:r>
              <a:rPr lang="en-US" dirty="0"/>
              <a:t>Adding more snow machines to cover the new run had no impact on the ticket price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8E7409-6B7F-6A45-A559-A9C37A4A1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047" y="2374899"/>
            <a:ext cx="5635502" cy="308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055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7B3F7-4455-1B41-88E7-C4BB5A5B20BE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b="1" dirty="0"/>
              <a:t>Summary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BE8B8-6CED-8742-8479-904B9A6DA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Big Mountain does not currently charge as much for tickets as resort features enable</a:t>
            </a:r>
          </a:p>
          <a:p>
            <a:r>
              <a:rPr lang="en-US" dirty="0"/>
              <a:t>Revenue can be increased by:</a:t>
            </a:r>
          </a:p>
          <a:p>
            <a:pPr lvl="1"/>
            <a:r>
              <a:rPr lang="en-US" sz="2800" dirty="0"/>
              <a:t>Increasing ticket prices up to $94.22</a:t>
            </a:r>
          </a:p>
          <a:p>
            <a:pPr lvl="1"/>
            <a:r>
              <a:rPr lang="en-US" sz="2800" dirty="0"/>
              <a:t>Closing least-used runs</a:t>
            </a:r>
          </a:p>
          <a:p>
            <a:pPr lvl="1"/>
            <a:r>
              <a:rPr lang="en-US" sz="2800" dirty="0"/>
              <a:t>Adding a new run with a larger vertical drop</a:t>
            </a:r>
          </a:p>
        </p:txBody>
      </p:sp>
    </p:spTree>
    <p:extLst>
      <p:ext uri="{BB962C8B-B14F-4D97-AF65-F5344CB8AC3E}">
        <p14:creationId xmlns:p14="http://schemas.microsoft.com/office/powerpoint/2010/main" val="4089272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398</Words>
  <Application>Microsoft Macintosh PowerPoint</Application>
  <PresentationFormat>Widescreen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Big Mountain Resort </vt:lpstr>
      <vt:lpstr>The Problem</vt:lpstr>
      <vt:lpstr>The Goal</vt:lpstr>
      <vt:lpstr>Recommendation and Key Findings</vt:lpstr>
      <vt:lpstr>Data Exploration</vt:lpstr>
      <vt:lpstr>Modeling Results and Analysis</vt:lpstr>
      <vt:lpstr>Modeling Closing Runs</vt:lpstr>
      <vt:lpstr>Modeling Adding Another Run</vt:lpstr>
      <vt:lpstr>Summary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Mountain Resort </dc:title>
  <dc:creator>Regan Jones</dc:creator>
  <cp:lastModifiedBy>Regan Jones</cp:lastModifiedBy>
  <cp:revision>31</cp:revision>
  <dcterms:created xsi:type="dcterms:W3CDTF">2020-08-31T00:30:04Z</dcterms:created>
  <dcterms:modified xsi:type="dcterms:W3CDTF">2020-08-31T01:20:47Z</dcterms:modified>
</cp:coreProperties>
</file>

<file path=docProps/thumbnail.jpeg>
</file>